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43" r:id="rId1"/>
  </p:sldMasterIdLst>
  <p:notesMasterIdLst>
    <p:notesMasterId r:id="rId14"/>
  </p:notesMasterIdLst>
  <p:sldIdLst>
    <p:sldId id="256" r:id="rId2"/>
    <p:sldId id="258" r:id="rId3"/>
    <p:sldId id="257" r:id="rId4"/>
    <p:sldId id="259" r:id="rId5"/>
    <p:sldId id="262" r:id="rId6"/>
    <p:sldId id="261" r:id="rId7"/>
    <p:sldId id="265" r:id="rId8"/>
    <p:sldId id="263" r:id="rId9"/>
    <p:sldId id="268" r:id="rId10"/>
    <p:sldId id="264" r:id="rId11"/>
    <p:sldId id="270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22DC"/>
    <a:srgbClr val="AFBFE5"/>
    <a:srgbClr val="97D4F4"/>
    <a:srgbClr val="CF07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895" autoAdjust="0"/>
  </p:normalViewPr>
  <p:slideViewPr>
    <p:cSldViewPr snapToGrid="0" snapToObjects="1">
      <p:cViewPr>
        <p:scale>
          <a:sx n="75" d="100"/>
          <a:sy n="75" d="100"/>
        </p:scale>
        <p:origin x="-1224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DD2F6A-C72D-8D4E-BCCB-B3ECA8580CA0}" type="doc">
      <dgm:prSet loTypeId="urn:microsoft.com/office/officeart/2005/8/layout/vList4#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2FBA463-CE82-AF4B-B491-1464CB18CF5B}">
      <dgm:prSet phldrT="[Text]"/>
      <dgm:spPr/>
      <dgm:t>
        <a:bodyPr/>
        <a:lstStyle/>
        <a:p>
          <a:r>
            <a:rPr lang="en-US" dirty="0" smtClean="0"/>
            <a:t>Holly</a:t>
          </a:r>
          <a:endParaRPr lang="en-US" dirty="0"/>
        </a:p>
      </dgm:t>
    </dgm:pt>
    <dgm:pt modelId="{37BBFAF1-C2B5-C44E-BFC7-AC3ABC6480C4}" type="parTrans" cxnId="{628A781D-FDE7-D241-8953-309FCD7A2D38}">
      <dgm:prSet/>
      <dgm:spPr/>
      <dgm:t>
        <a:bodyPr/>
        <a:lstStyle/>
        <a:p>
          <a:endParaRPr lang="en-US"/>
        </a:p>
      </dgm:t>
    </dgm:pt>
    <dgm:pt modelId="{3AB1878F-875C-F049-98D6-FA310CCB4A52}" type="sibTrans" cxnId="{628A781D-FDE7-D241-8953-309FCD7A2D38}">
      <dgm:prSet/>
      <dgm:spPr/>
      <dgm:t>
        <a:bodyPr/>
        <a:lstStyle/>
        <a:p>
          <a:endParaRPr lang="en-US"/>
        </a:p>
      </dgm:t>
    </dgm:pt>
    <dgm:pt modelId="{A76761C6-7D10-CA4A-BD55-84D5EE30F657}">
      <dgm:prSet phldrT="[Text]"/>
      <dgm:spPr/>
      <dgm:t>
        <a:bodyPr/>
        <a:lstStyle/>
        <a:p>
          <a:r>
            <a:rPr lang="en-US" dirty="0" smtClean="0"/>
            <a:t>Barista</a:t>
          </a:r>
          <a:endParaRPr lang="en-US" dirty="0"/>
        </a:p>
      </dgm:t>
    </dgm:pt>
    <dgm:pt modelId="{9C84BEFF-42C3-624D-9F71-1DB54F3B8863}" type="parTrans" cxnId="{CC546AED-42E9-7742-95D1-DBAC088B5B37}">
      <dgm:prSet/>
      <dgm:spPr/>
      <dgm:t>
        <a:bodyPr/>
        <a:lstStyle/>
        <a:p>
          <a:endParaRPr lang="en-US"/>
        </a:p>
      </dgm:t>
    </dgm:pt>
    <dgm:pt modelId="{D07630DC-F96B-504D-AB36-02EFD8C3EAF6}" type="sibTrans" cxnId="{CC546AED-42E9-7742-95D1-DBAC088B5B37}">
      <dgm:prSet/>
      <dgm:spPr/>
      <dgm:t>
        <a:bodyPr/>
        <a:lstStyle/>
        <a:p>
          <a:endParaRPr lang="en-US"/>
        </a:p>
      </dgm:t>
    </dgm:pt>
    <dgm:pt modelId="{24073402-5717-124F-AB67-CD62DD1DD435}">
      <dgm:prSet phldrT="[Text]"/>
      <dgm:spPr/>
      <dgm:t>
        <a:bodyPr/>
        <a:lstStyle/>
        <a:p>
          <a:r>
            <a:rPr lang="en-US" dirty="0" smtClean="0"/>
            <a:t>Budget - $2100</a:t>
          </a:r>
          <a:endParaRPr lang="en-US" dirty="0"/>
        </a:p>
      </dgm:t>
    </dgm:pt>
    <dgm:pt modelId="{DBB826D4-55C5-834A-8388-090F4C8C6514}" type="parTrans" cxnId="{53E16D48-69B9-BC40-8C8C-8070CB83A3BA}">
      <dgm:prSet/>
      <dgm:spPr/>
      <dgm:t>
        <a:bodyPr/>
        <a:lstStyle/>
        <a:p>
          <a:endParaRPr lang="en-US"/>
        </a:p>
      </dgm:t>
    </dgm:pt>
    <dgm:pt modelId="{92F332F8-B067-4943-B7CF-19E7E0F9C1E8}" type="sibTrans" cxnId="{53E16D48-69B9-BC40-8C8C-8070CB83A3BA}">
      <dgm:prSet/>
      <dgm:spPr/>
      <dgm:t>
        <a:bodyPr/>
        <a:lstStyle/>
        <a:p>
          <a:endParaRPr lang="en-US"/>
        </a:p>
      </dgm:t>
    </dgm:pt>
    <dgm:pt modelId="{CBD6A08D-1055-C84D-BF6A-632E1B8D4F01}">
      <dgm:prSet phldrT="[Text]"/>
      <dgm:spPr/>
      <dgm:t>
        <a:bodyPr/>
        <a:lstStyle/>
        <a:p>
          <a:r>
            <a:rPr lang="en-US" dirty="0" smtClean="0"/>
            <a:t>Brian</a:t>
          </a:r>
          <a:endParaRPr lang="en-US" dirty="0"/>
        </a:p>
      </dgm:t>
    </dgm:pt>
    <dgm:pt modelId="{C62F6830-18B4-E345-970F-02E18570F351}" type="parTrans" cxnId="{5CAED9D6-5AFB-7C4F-9241-4EB0B1FF22FD}">
      <dgm:prSet/>
      <dgm:spPr/>
      <dgm:t>
        <a:bodyPr/>
        <a:lstStyle/>
        <a:p>
          <a:endParaRPr lang="en-US"/>
        </a:p>
      </dgm:t>
    </dgm:pt>
    <dgm:pt modelId="{FA6AE820-5442-184D-B223-FBE19C67DE73}" type="sibTrans" cxnId="{5CAED9D6-5AFB-7C4F-9241-4EB0B1FF22FD}">
      <dgm:prSet/>
      <dgm:spPr/>
      <dgm:t>
        <a:bodyPr/>
        <a:lstStyle/>
        <a:p>
          <a:endParaRPr lang="en-US"/>
        </a:p>
      </dgm:t>
    </dgm:pt>
    <dgm:pt modelId="{E97885C7-BAD8-434C-A55A-BEB3E0A5C6BD}">
      <dgm:prSet phldrT="[Text]"/>
      <dgm:spPr/>
      <dgm:t>
        <a:bodyPr/>
        <a:lstStyle/>
        <a:p>
          <a:r>
            <a:rPr lang="en-US" dirty="0" smtClean="0"/>
            <a:t>Consultant</a:t>
          </a:r>
          <a:endParaRPr lang="en-US" dirty="0"/>
        </a:p>
      </dgm:t>
    </dgm:pt>
    <dgm:pt modelId="{A4C19715-C225-044E-8812-C6B127A094F3}" type="parTrans" cxnId="{91F60AA8-0B88-6D46-86BA-74091C7F20DD}">
      <dgm:prSet/>
      <dgm:spPr/>
      <dgm:t>
        <a:bodyPr/>
        <a:lstStyle/>
        <a:p>
          <a:endParaRPr lang="en-US"/>
        </a:p>
      </dgm:t>
    </dgm:pt>
    <dgm:pt modelId="{9CB373DE-31BC-9544-BB3A-EC3EDD7B38F6}" type="sibTrans" cxnId="{91F60AA8-0B88-6D46-86BA-74091C7F20DD}">
      <dgm:prSet/>
      <dgm:spPr/>
      <dgm:t>
        <a:bodyPr/>
        <a:lstStyle/>
        <a:p>
          <a:endParaRPr lang="en-US"/>
        </a:p>
      </dgm:t>
    </dgm:pt>
    <dgm:pt modelId="{E25488A6-1EBF-1041-B704-6E4A7BF6C7F0}">
      <dgm:prSet phldrT="[Text]"/>
      <dgm:spPr/>
      <dgm:t>
        <a:bodyPr/>
        <a:lstStyle/>
        <a:p>
          <a:r>
            <a:rPr lang="en-US" dirty="0" smtClean="0"/>
            <a:t>Budget - $2150</a:t>
          </a:r>
          <a:endParaRPr lang="en-US" dirty="0"/>
        </a:p>
      </dgm:t>
    </dgm:pt>
    <dgm:pt modelId="{7B6321B4-34E7-044C-AFD4-110992DB0D41}" type="parTrans" cxnId="{F6B07747-967E-6243-9F62-12AC3D3AAFAA}">
      <dgm:prSet/>
      <dgm:spPr/>
      <dgm:t>
        <a:bodyPr/>
        <a:lstStyle/>
        <a:p>
          <a:endParaRPr lang="en-US"/>
        </a:p>
      </dgm:t>
    </dgm:pt>
    <dgm:pt modelId="{47DE6C8C-EEC5-7840-8EA1-EC25DC4C1A67}" type="sibTrans" cxnId="{F6B07747-967E-6243-9F62-12AC3D3AAFAA}">
      <dgm:prSet/>
      <dgm:spPr/>
      <dgm:t>
        <a:bodyPr/>
        <a:lstStyle/>
        <a:p>
          <a:endParaRPr lang="en-US"/>
        </a:p>
      </dgm:t>
    </dgm:pt>
    <dgm:pt modelId="{1CEC6AAE-919F-F14A-A04C-06FF4FB5F157}">
      <dgm:prSet phldrT="[Text]"/>
      <dgm:spPr/>
      <dgm:t>
        <a:bodyPr/>
        <a:lstStyle/>
        <a:p>
          <a:r>
            <a:rPr lang="en-US" dirty="0" smtClean="0"/>
            <a:t>Tamara</a:t>
          </a:r>
          <a:endParaRPr lang="en-US" dirty="0"/>
        </a:p>
      </dgm:t>
    </dgm:pt>
    <dgm:pt modelId="{95552D73-E0EB-6541-A28B-773D6133AB93}" type="parTrans" cxnId="{71D36539-AF41-914D-89B2-EFF20F206497}">
      <dgm:prSet/>
      <dgm:spPr/>
      <dgm:t>
        <a:bodyPr/>
        <a:lstStyle/>
        <a:p>
          <a:endParaRPr lang="en-US"/>
        </a:p>
      </dgm:t>
    </dgm:pt>
    <dgm:pt modelId="{DDCC09F2-4CCD-EE4E-ABE2-392F8A7E86C2}" type="sibTrans" cxnId="{71D36539-AF41-914D-89B2-EFF20F206497}">
      <dgm:prSet/>
      <dgm:spPr/>
      <dgm:t>
        <a:bodyPr/>
        <a:lstStyle/>
        <a:p>
          <a:endParaRPr lang="en-US"/>
        </a:p>
      </dgm:t>
    </dgm:pt>
    <dgm:pt modelId="{D54AA386-C2E9-E54F-8E85-C41F34B84951}">
      <dgm:prSet phldrT="[Text]"/>
      <dgm:spPr/>
      <dgm:t>
        <a:bodyPr/>
        <a:lstStyle/>
        <a:p>
          <a:r>
            <a:rPr lang="en-US" dirty="0" smtClean="0"/>
            <a:t>Budget - $2150</a:t>
          </a:r>
          <a:endParaRPr lang="en-US" dirty="0"/>
        </a:p>
      </dgm:t>
    </dgm:pt>
    <dgm:pt modelId="{7F4801A8-B1C5-5E40-84B4-9F9350C76F2C}" type="parTrans" cxnId="{F0C6D047-1D97-A84E-8F1B-25E15A8FA535}">
      <dgm:prSet/>
      <dgm:spPr/>
      <dgm:t>
        <a:bodyPr/>
        <a:lstStyle/>
        <a:p>
          <a:endParaRPr lang="en-US"/>
        </a:p>
      </dgm:t>
    </dgm:pt>
    <dgm:pt modelId="{BB09A0E9-C689-034D-B883-D0062A248BCF}" type="sibTrans" cxnId="{F0C6D047-1D97-A84E-8F1B-25E15A8FA535}">
      <dgm:prSet/>
      <dgm:spPr/>
      <dgm:t>
        <a:bodyPr/>
        <a:lstStyle/>
        <a:p>
          <a:endParaRPr lang="en-US"/>
        </a:p>
      </dgm:t>
    </dgm:pt>
    <dgm:pt modelId="{50754A2A-2B41-D649-8979-4ED0041297AF}">
      <dgm:prSet phldrT="[Text]"/>
      <dgm:spPr/>
      <dgm:t>
        <a:bodyPr/>
        <a:lstStyle/>
        <a:p>
          <a:r>
            <a:rPr lang="en-US" dirty="0" smtClean="0"/>
            <a:t>Associate Brand Manager</a:t>
          </a:r>
          <a:endParaRPr lang="en-US" dirty="0"/>
        </a:p>
      </dgm:t>
    </dgm:pt>
    <dgm:pt modelId="{2919F763-2742-7240-BC79-B718B3B8837A}" type="sibTrans" cxnId="{E8074862-7E44-2242-876C-148B20B00CEC}">
      <dgm:prSet/>
      <dgm:spPr/>
      <dgm:t>
        <a:bodyPr/>
        <a:lstStyle/>
        <a:p>
          <a:endParaRPr lang="en-US"/>
        </a:p>
      </dgm:t>
    </dgm:pt>
    <dgm:pt modelId="{164E1A29-2726-0442-8277-21DA99BC6790}" type="parTrans" cxnId="{E8074862-7E44-2242-876C-148B20B00CEC}">
      <dgm:prSet/>
      <dgm:spPr/>
      <dgm:t>
        <a:bodyPr/>
        <a:lstStyle/>
        <a:p>
          <a:endParaRPr lang="en-US"/>
        </a:p>
      </dgm:t>
    </dgm:pt>
    <dgm:pt modelId="{9D019650-8086-234A-B09A-94AD364072E5}">
      <dgm:prSet phldrT="[Text]"/>
      <dgm:spPr/>
      <dgm:t>
        <a:bodyPr/>
        <a:lstStyle/>
        <a:p>
          <a:r>
            <a:rPr lang="en-US" dirty="0" smtClean="0"/>
            <a:t>Prefers a true 3-br apmt that allows pets and is close to the subway; somewhat flexible on location </a:t>
          </a:r>
          <a:endParaRPr lang="en-US" dirty="0"/>
        </a:p>
      </dgm:t>
    </dgm:pt>
    <dgm:pt modelId="{BD5C45C6-4E07-3542-9FCF-51BAC9028D6C}" type="parTrans" cxnId="{9A845E91-EB3E-3B47-9867-200CFE1DE8CD}">
      <dgm:prSet/>
      <dgm:spPr/>
      <dgm:t>
        <a:bodyPr/>
        <a:lstStyle/>
        <a:p>
          <a:endParaRPr lang="en-US"/>
        </a:p>
      </dgm:t>
    </dgm:pt>
    <dgm:pt modelId="{C89C0479-AF7F-9E4A-A232-F556C183048E}" type="sibTrans" cxnId="{9A845E91-EB3E-3B47-9867-200CFE1DE8CD}">
      <dgm:prSet/>
      <dgm:spPr/>
      <dgm:t>
        <a:bodyPr/>
        <a:lstStyle/>
        <a:p>
          <a:endParaRPr lang="en-US"/>
        </a:p>
      </dgm:t>
    </dgm:pt>
    <dgm:pt modelId="{5998EC0D-3E69-2741-B11C-C2A61C6592FE}">
      <dgm:prSet phldrT="[Text]"/>
      <dgm:spPr/>
      <dgm:t>
        <a:bodyPr/>
        <a:lstStyle/>
        <a:p>
          <a:r>
            <a:rPr lang="en-US" dirty="0" smtClean="0"/>
            <a:t>Prefers a building with AC and elevator that</a:t>
          </a:r>
          <a:r>
            <a:rPr lang="fr-FR" dirty="0" smtClean="0"/>
            <a:t>’</a:t>
          </a:r>
          <a:r>
            <a:rPr lang="en-US" dirty="0" smtClean="0"/>
            <a:t>s close to a subway; flexible on location</a:t>
          </a:r>
          <a:endParaRPr lang="en-US" dirty="0"/>
        </a:p>
      </dgm:t>
    </dgm:pt>
    <dgm:pt modelId="{9526517B-EED8-0046-86F4-803A8F0AC397}" type="parTrans" cxnId="{D45B4DBD-F50E-F94E-B0FF-B0D1F892D87E}">
      <dgm:prSet/>
      <dgm:spPr/>
      <dgm:t>
        <a:bodyPr/>
        <a:lstStyle/>
        <a:p>
          <a:endParaRPr lang="en-US"/>
        </a:p>
      </dgm:t>
    </dgm:pt>
    <dgm:pt modelId="{3AB73AFA-8143-0C4F-9C38-F9D941FECD8F}" type="sibTrans" cxnId="{D45B4DBD-F50E-F94E-B0FF-B0D1F892D87E}">
      <dgm:prSet/>
      <dgm:spPr/>
      <dgm:t>
        <a:bodyPr/>
        <a:lstStyle/>
        <a:p>
          <a:endParaRPr lang="en-US"/>
        </a:p>
      </dgm:t>
    </dgm:pt>
    <dgm:pt modelId="{8A3E539D-FC33-DC49-B357-B50D94EC3933}">
      <dgm:prSet phldrT="[Text]"/>
      <dgm:spPr/>
      <dgm:t>
        <a:bodyPr/>
        <a:lstStyle/>
        <a:p>
          <a:r>
            <a:rPr lang="en-US" dirty="0" smtClean="0"/>
            <a:t>Prefers a building with a doorman, laundry, and allows pets; prefers UES and Midtown East</a:t>
          </a:r>
          <a:endParaRPr lang="en-US" dirty="0"/>
        </a:p>
      </dgm:t>
    </dgm:pt>
    <dgm:pt modelId="{CD28A87C-BE28-5D4B-A383-1E830ABD140E}" type="parTrans" cxnId="{38C845EA-C3E3-CB46-89C9-D970A63535EA}">
      <dgm:prSet/>
      <dgm:spPr/>
      <dgm:t>
        <a:bodyPr/>
        <a:lstStyle/>
        <a:p>
          <a:endParaRPr lang="en-US"/>
        </a:p>
      </dgm:t>
    </dgm:pt>
    <dgm:pt modelId="{E0F7DD82-7A3C-7C4A-8B9C-46F8E3C5265F}" type="sibTrans" cxnId="{38C845EA-C3E3-CB46-89C9-D970A63535EA}">
      <dgm:prSet/>
      <dgm:spPr/>
      <dgm:t>
        <a:bodyPr/>
        <a:lstStyle/>
        <a:p>
          <a:endParaRPr lang="en-US"/>
        </a:p>
      </dgm:t>
    </dgm:pt>
    <dgm:pt modelId="{64DF53A5-996B-3C43-95DE-C94C3081E872}" type="pres">
      <dgm:prSet presAssocID="{B5DD2F6A-C72D-8D4E-BCCB-B3ECA8580CA0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35BFA2B-5BBE-0048-B167-122D344FF65E}" type="pres">
      <dgm:prSet presAssocID="{42FBA463-CE82-AF4B-B491-1464CB18CF5B}" presName="comp" presStyleCnt="0"/>
      <dgm:spPr/>
    </dgm:pt>
    <dgm:pt modelId="{21342358-06D8-B74C-A022-2B12D1A22B34}" type="pres">
      <dgm:prSet presAssocID="{42FBA463-CE82-AF4B-B491-1464CB18CF5B}" presName="box" presStyleLbl="node1" presStyleIdx="0" presStyleCnt="3"/>
      <dgm:spPr/>
      <dgm:t>
        <a:bodyPr/>
        <a:lstStyle/>
        <a:p>
          <a:endParaRPr lang="en-US"/>
        </a:p>
      </dgm:t>
    </dgm:pt>
    <dgm:pt modelId="{70592FBA-6323-F74E-A840-607DA3D5A607}" type="pres">
      <dgm:prSet presAssocID="{42FBA463-CE82-AF4B-B491-1464CB18CF5B}" presName="img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5000" b="-25000"/>
          </a:stretch>
        </a:blipFill>
      </dgm:spPr>
    </dgm:pt>
    <dgm:pt modelId="{8543B421-9824-9B40-AB64-F36214E0FE68}" type="pres">
      <dgm:prSet presAssocID="{42FBA463-CE82-AF4B-B491-1464CB18CF5B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BE8FD5-98A9-6C4A-B652-D54D97D05E9E}" type="pres">
      <dgm:prSet presAssocID="{3AB1878F-875C-F049-98D6-FA310CCB4A52}" presName="spacer" presStyleCnt="0"/>
      <dgm:spPr/>
    </dgm:pt>
    <dgm:pt modelId="{94C701FD-B641-6B45-8A75-E332CB9EB297}" type="pres">
      <dgm:prSet presAssocID="{CBD6A08D-1055-C84D-BF6A-632E1B8D4F01}" presName="comp" presStyleCnt="0"/>
      <dgm:spPr/>
    </dgm:pt>
    <dgm:pt modelId="{13CF4C51-11A5-7547-9A73-E0877B3C97A7}" type="pres">
      <dgm:prSet presAssocID="{CBD6A08D-1055-C84D-BF6A-632E1B8D4F01}" presName="box" presStyleLbl="node1" presStyleIdx="1" presStyleCnt="3"/>
      <dgm:spPr/>
      <dgm:t>
        <a:bodyPr/>
        <a:lstStyle/>
        <a:p>
          <a:endParaRPr lang="en-US"/>
        </a:p>
      </dgm:t>
    </dgm:pt>
    <dgm:pt modelId="{63F78801-4AFB-2849-90F4-6C1D024E704D}" type="pres">
      <dgm:prSet presAssocID="{CBD6A08D-1055-C84D-BF6A-632E1B8D4F01}" presName="img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2000" b="-22000"/>
          </a:stretch>
        </a:blipFill>
      </dgm:spPr>
    </dgm:pt>
    <dgm:pt modelId="{11D29F83-C663-7C43-8200-0417DD2B7168}" type="pres">
      <dgm:prSet presAssocID="{CBD6A08D-1055-C84D-BF6A-632E1B8D4F01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6E2FF4-E96B-B94C-87CD-AF66AB6A8D22}" type="pres">
      <dgm:prSet presAssocID="{FA6AE820-5442-184D-B223-FBE19C67DE73}" presName="spacer" presStyleCnt="0"/>
      <dgm:spPr/>
    </dgm:pt>
    <dgm:pt modelId="{B81988C5-F61B-AA4C-9D6C-6CB54DA9B22B}" type="pres">
      <dgm:prSet presAssocID="{1CEC6AAE-919F-F14A-A04C-06FF4FB5F157}" presName="comp" presStyleCnt="0"/>
      <dgm:spPr/>
    </dgm:pt>
    <dgm:pt modelId="{C78EA043-F4D6-B646-8E0F-507AEF8B5775}" type="pres">
      <dgm:prSet presAssocID="{1CEC6AAE-919F-F14A-A04C-06FF4FB5F157}" presName="box" presStyleLbl="node1" presStyleIdx="2" presStyleCnt="3"/>
      <dgm:spPr/>
      <dgm:t>
        <a:bodyPr/>
        <a:lstStyle/>
        <a:p>
          <a:endParaRPr lang="en-US"/>
        </a:p>
      </dgm:t>
    </dgm:pt>
    <dgm:pt modelId="{045E7C52-B98D-6847-88F3-10733AC8C51E}" type="pres">
      <dgm:prSet presAssocID="{1CEC6AAE-919F-F14A-A04C-06FF4FB5F157}" presName="img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4000" b="-34000"/>
          </a:stretch>
        </a:blipFill>
      </dgm:spPr>
    </dgm:pt>
    <dgm:pt modelId="{BD361F7E-4EDB-B847-8600-E3205C792C49}" type="pres">
      <dgm:prSet presAssocID="{1CEC6AAE-919F-F14A-A04C-06FF4FB5F157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F8615EF-4DCF-FD44-9B3D-7BBDD68515D9}" type="presOf" srcId="{A76761C6-7D10-CA4A-BD55-84D5EE30F657}" destId="{21342358-06D8-B74C-A022-2B12D1A22B34}" srcOrd="0" destOrd="1" presId="urn:microsoft.com/office/officeart/2005/8/layout/vList4#1"/>
    <dgm:cxn modelId="{BD8BEC3D-55A7-1C46-875C-DD9446EC9F68}" type="presOf" srcId="{9D019650-8086-234A-B09A-94AD364072E5}" destId="{8543B421-9824-9B40-AB64-F36214E0FE68}" srcOrd="1" destOrd="2" presId="urn:microsoft.com/office/officeart/2005/8/layout/vList4#1"/>
    <dgm:cxn modelId="{F4E12B15-0372-9C4F-B7F4-82AEC03A4294}" type="presOf" srcId="{E97885C7-BAD8-434C-A55A-BEB3E0A5C6BD}" destId="{13CF4C51-11A5-7547-9A73-E0877B3C97A7}" srcOrd="0" destOrd="1" presId="urn:microsoft.com/office/officeart/2005/8/layout/vList4#1"/>
    <dgm:cxn modelId="{71D36539-AF41-914D-89B2-EFF20F206497}" srcId="{B5DD2F6A-C72D-8D4E-BCCB-B3ECA8580CA0}" destId="{1CEC6AAE-919F-F14A-A04C-06FF4FB5F157}" srcOrd="2" destOrd="0" parTransId="{95552D73-E0EB-6541-A28B-773D6133AB93}" sibTransId="{DDCC09F2-4CCD-EE4E-ABE2-392F8A7E86C2}"/>
    <dgm:cxn modelId="{38112329-775F-2D4B-AEF0-537E5E0AEB33}" type="presOf" srcId="{50754A2A-2B41-D649-8979-4ED0041297AF}" destId="{C78EA043-F4D6-B646-8E0F-507AEF8B5775}" srcOrd="0" destOrd="1" presId="urn:microsoft.com/office/officeart/2005/8/layout/vList4#1"/>
    <dgm:cxn modelId="{175FC4C2-A381-B042-A44B-8C78087F551F}" type="presOf" srcId="{5998EC0D-3E69-2741-B11C-C2A61C6592FE}" destId="{11D29F83-C663-7C43-8200-0417DD2B7168}" srcOrd="1" destOrd="2" presId="urn:microsoft.com/office/officeart/2005/8/layout/vList4#1"/>
    <dgm:cxn modelId="{91F60AA8-0B88-6D46-86BA-74091C7F20DD}" srcId="{CBD6A08D-1055-C84D-BF6A-632E1B8D4F01}" destId="{E97885C7-BAD8-434C-A55A-BEB3E0A5C6BD}" srcOrd="0" destOrd="0" parTransId="{A4C19715-C225-044E-8812-C6B127A094F3}" sibTransId="{9CB373DE-31BC-9544-BB3A-EC3EDD7B38F6}"/>
    <dgm:cxn modelId="{25C1E3AB-E758-5747-8AA9-3EE021661917}" type="presOf" srcId="{1CEC6AAE-919F-F14A-A04C-06FF4FB5F157}" destId="{BD361F7E-4EDB-B847-8600-E3205C792C49}" srcOrd="1" destOrd="0" presId="urn:microsoft.com/office/officeart/2005/8/layout/vList4#1"/>
    <dgm:cxn modelId="{38C845EA-C3E3-CB46-89C9-D970A63535EA}" srcId="{1CEC6AAE-919F-F14A-A04C-06FF4FB5F157}" destId="{8A3E539D-FC33-DC49-B357-B50D94EC3933}" srcOrd="1" destOrd="0" parTransId="{CD28A87C-BE28-5D4B-A383-1E830ABD140E}" sibTransId="{E0F7DD82-7A3C-7C4A-8B9C-46F8E3C5265F}"/>
    <dgm:cxn modelId="{32E6AEA7-F390-3641-94B9-3B2595A635FF}" type="presOf" srcId="{D54AA386-C2E9-E54F-8E85-C41F34B84951}" destId="{C78EA043-F4D6-B646-8E0F-507AEF8B5775}" srcOrd="0" destOrd="3" presId="urn:microsoft.com/office/officeart/2005/8/layout/vList4#1"/>
    <dgm:cxn modelId="{D45B4DBD-F50E-F94E-B0FF-B0D1F892D87E}" srcId="{CBD6A08D-1055-C84D-BF6A-632E1B8D4F01}" destId="{5998EC0D-3E69-2741-B11C-C2A61C6592FE}" srcOrd="1" destOrd="0" parTransId="{9526517B-EED8-0046-86F4-803A8F0AC397}" sibTransId="{3AB73AFA-8143-0C4F-9C38-F9D941FECD8F}"/>
    <dgm:cxn modelId="{53E16D48-69B9-BC40-8C8C-8070CB83A3BA}" srcId="{42FBA463-CE82-AF4B-B491-1464CB18CF5B}" destId="{24073402-5717-124F-AB67-CD62DD1DD435}" srcOrd="2" destOrd="0" parTransId="{DBB826D4-55C5-834A-8388-090F4C8C6514}" sibTransId="{92F332F8-B067-4943-B7CF-19E7E0F9C1E8}"/>
    <dgm:cxn modelId="{876CC1B9-6C8C-6E43-9322-41DA58577509}" type="presOf" srcId="{24073402-5717-124F-AB67-CD62DD1DD435}" destId="{8543B421-9824-9B40-AB64-F36214E0FE68}" srcOrd="1" destOrd="3" presId="urn:microsoft.com/office/officeart/2005/8/layout/vList4#1"/>
    <dgm:cxn modelId="{9A845E91-EB3E-3B47-9867-200CFE1DE8CD}" srcId="{42FBA463-CE82-AF4B-B491-1464CB18CF5B}" destId="{9D019650-8086-234A-B09A-94AD364072E5}" srcOrd="1" destOrd="0" parTransId="{BD5C45C6-4E07-3542-9FCF-51BAC9028D6C}" sibTransId="{C89C0479-AF7F-9E4A-A232-F556C183048E}"/>
    <dgm:cxn modelId="{F0C6D047-1D97-A84E-8F1B-25E15A8FA535}" srcId="{1CEC6AAE-919F-F14A-A04C-06FF4FB5F157}" destId="{D54AA386-C2E9-E54F-8E85-C41F34B84951}" srcOrd="2" destOrd="0" parTransId="{7F4801A8-B1C5-5E40-84B4-9F9350C76F2C}" sibTransId="{BB09A0E9-C689-034D-B883-D0062A248BCF}"/>
    <dgm:cxn modelId="{C0C9C6E2-9ADF-3342-8A52-36D875A560B1}" type="presOf" srcId="{E25488A6-1EBF-1041-B704-6E4A7BF6C7F0}" destId="{13CF4C51-11A5-7547-9A73-E0877B3C97A7}" srcOrd="0" destOrd="3" presId="urn:microsoft.com/office/officeart/2005/8/layout/vList4#1"/>
    <dgm:cxn modelId="{03A3BB85-B8E2-9F40-B192-CBF42E62317D}" type="presOf" srcId="{CBD6A08D-1055-C84D-BF6A-632E1B8D4F01}" destId="{11D29F83-C663-7C43-8200-0417DD2B7168}" srcOrd="1" destOrd="0" presId="urn:microsoft.com/office/officeart/2005/8/layout/vList4#1"/>
    <dgm:cxn modelId="{F6B07747-967E-6243-9F62-12AC3D3AAFAA}" srcId="{CBD6A08D-1055-C84D-BF6A-632E1B8D4F01}" destId="{E25488A6-1EBF-1041-B704-6E4A7BF6C7F0}" srcOrd="2" destOrd="0" parTransId="{7B6321B4-34E7-044C-AFD4-110992DB0D41}" sibTransId="{47DE6C8C-EEC5-7840-8EA1-EC25DC4C1A67}"/>
    <dgm:cxn modelId="{4A54C3EF-0F90-7E44-A575-22EA01F3F9B3}" type="presOf" srcId="{B5DD2F6A-C72D-8D4E-BCCB-B3ECA8580CA0}" destId="{64DF53A5-996B-3C43-95DE-C94C3081E872}" srcOrd="0" destOrd="0" presId="urn:microsoft.com/office/officeart/2005/8/layout/vList4#1"/>
    <dgm:cxn modelId="{AA60F9C4-A284-5A4A-B76F-155C6DC15A10}" type="presOf" srcId="{8A3E539D-FC33-DC49-B357-B50D94EC3933}" destId="{BD361F7E-4EDB-B847-8600-E3205C792C49}" srcOrd="1" destOrd="2" presId="urn:microsoft.com/office/officeart/2005/8/layout/vList4#1"/>
    <dgm:cxn modelId="{0D82BC70-C95B-9443-918F-1C484DDEE93D}" type="presOf" srcId="{E97885C7-BAD8-434C-A55A-BEB3E0A5C6BD}" destId="{11D29F83-C663-7C43-8200-0417DD2B7168}" srcOrd="1" destOrd="1" presId="urn:microsoft.com/office/officeart/2005/8/layout/vList4#1"/>
    <dgm:cxn modelId="{B5E84BB4-194F-DC4B-9658-4B3FB9D986E8}" type="presOf" srcId="{A76761C6-7D10-CA4A-BD55-84D5EE30F657}" destId="{8543B421-9824-9B40-AB64-F36214E0FE68}" srcOrd="1" destOrd="1" presId="urn:microsoft.com/office/officeart/2005/8/layout/vList4#1"/>
    <dgm:cxn modelId="{2E00EA61-E6B7-2242-B3DF-A0914D67B7FE}" type="presOf" srcId="{CBD6A08D-1055-C84D-BF6A-632E1B8D4F01}" destId="{13CF4C51-11A5-7547-9A73-E0877B3C97A7}" srcOrd="0" destOrd="0" presId="urn:microsoft.com/office/officeart/2005/8/layout/vList4#1"/>
    <dgm:cxn modelId="{25A8BB07-ABB5-CA42-A2B6-45BC2E385355}" type="presOf" srcId="{D54AA386-C2E9-E54F-8E85-C41F34B84951}" destId="{BD361F7E-4EDB-B847-8600-E3205C792C49}" srcOrd="1" destOrd="3" presId="urn:microsoft.com/office/officeart/2005/8/layout/vList4#1"/>
    <dgm:cxn modelId="{B4D8E72C-5CEC-E446-8FED-F415412D63B5}" type="presOf" srcId="{1CEC6AAE-919F-F14A-A04C-06FF4FB5F157}" destId="{C78EA043-F4D6-B646-8E0F-507AEF8B5775}" srcOrd="0" destOrd="0" presId="urn:microsoft.com/office/officeart/2005/8/layout/vList4#1"/>
    <dgm:cxn modelId="{4D4036AB-DD9A-2945-B6D4-A21BC4FB5055}" type="presOf" srcId="{8A3E539D-FC33-DC49-B357-B50D94EC3933}" destId="{C78EA043-F4D6-B646-8E0F-507AEF8B5775}" srcOrd="0" destOrd="2" presId="urn:microsoft.com/office/officeart/2005/8/layout/vList4#1"/>
    <dgm:cxn modelId="{CC546AED-42E9-7742-95D1-DBAC088B5B37}" srcId="{42FBA463-CE82-AF4B-B491-1464CB18CF5B}" destId="{A76761C6-7D10-CA4A-BD55-84D5EE30F657}" srcOrd="0" destOrd="0" parTransId="{9C84BEFF-42C3-624D-9F71-1DB54F3B8863}" sibTransId="{D07630DC-F96B-504D-AB36-02EFD8C3EAF6}"/>
    <dgm:cxn modelId="{D8923505-91E0-5D48-8C3D-856EBE980DEA}" type="presOf" srcId="{9D019650-8086-234A-B09A-94AD364072E5}" destId="{21342358-06D8-B74C-A022-2B12D1A22B34}" srcOrd="0" destOrd="2" presId="urn:microsoft.com/office/officeart/2005/8/layout/vList4#1"/>
    <dgm:cxn modelId="{E8074862-7E44-2242-876C-148B20B00CEC}" srcId="{1CEC6AAE-919F-F14A-A04C-06FF4FB5F157}" destId="{50754A2A-2B41-D649-8979-4ED0041297AF}" srcOrd="0" destOrd="0" parTransId="{164E1A29-2726-0442-8277-21DA99BC6790}" sibTransId="{2919F763-2742-7240-BC79-B718B3B8837A}"/>
    <dgm:cxn modelId="{463BD1FC-4008-4149-813B-A44FB314281E}" type="presOf" srcId="{E25488A6-1EBF-1041-B704-6E4A7BF6C7F0}" destId="{11D29F83-C663-7C43-8200-0417DD2B7168}" srcOrd="1" destOrd="3" presId="urn:microsoft.com/office/officeart/2005/8/layout/vList4#1"/>
    <dgm:cxn modelId="{E671401C-70D7-4C49-B776-9E19E585E887}" type="presOf" srcId="{42FBA463-CE82-AF4B-B491-1464CB18CF5B}" destId="{8543B421-9824-9B40-AB64-F36214E0FE68}" srcOrd="1" destOrd="0" presId="urn:microsoft.com/office/officeart/2005/8/layout/vList4#1"/>
    <dgm:cxn modelId="{B18BE031-97B2-7F4E-9C98-601398B8701F}" type="presOf" srcId="{24073402-5717-124F-AB67-CD62DD1DD435}" destId="{21342358-06D8-B74C-A022-2B12D1A22B34}" srcOrd="0" destOrd="3" presId="urn:microsoft.com/office/officeart/2005/8/layout/vList4#1"/>
    <dgm:cxn modelId="{FB7B3997-CECF-154C-9096-A8B1D936DBC1}" type="presOf" srcId="{50754A2A-2B41-D649-8979-4ED0041297AF}" destId="{BD361F7E-4EDB-B847-8600-E3205C792C49}" srcOrd="1" destOrd="1" presId="urn:microsoft.com/office/officeart/2005/8/layout/vList4#1"/>
    <dgm:cxn modelId="{8B9BF5F4-03A5-5C4D-855E-E7052FB4993B}" type="presOf" srcId="{5998EC0D-3E69-2741-B11C-C2A61C6592FE}" destId="{13CF4C51-11A5-7547-9A73-E0877B3C97A7}" srcOrd="0" destOrd="2" presId="urn:microsoft.com/office/officeart/2005/8/layout/vList4#1"/>
    <dgm:cxn modelId="{5CAED9D6-5AFB-7C4F-9241-4EB0B1FF22FD}" srcId="{B5DD2F6A-C72D-8D4E-BCCB-B3ECA8580CA0}" destId="{CBD6A08D-1055-C84D-BF6A-632E1B8D4F01}" srcOrd="1" destOrd="0" parTransId="{C62F6830-18B4-E345-970F-02E18570F351}" sibTransId="{FA6AE820-5442-184D-B223-FBE19C67DE73}"/>
    <dgm:cxn modelId="{49ED9F01-BB60-0B4A-B463-4105CB9A5260}" type="presOf" srcId="{42FBA463-CE82-AF4B-B491-1464CB18CF5B}" destId="{21342358-06D8-B74C-A022-2B12D1A22B34}" srcOrd="0" destOrd="0" presId="urn:microsoft.com/office/officeart/2005/8/layout/vList4#1"/>
    <dgm:cxn modelId="{628A781D-FDE7-D241-8953-309FCD7A2D38}" srcId="{B5DD2F6A-C72D-8D4E-BCCB-B3ECA8580CA0}" destId="{42FBA463-CE82-AF4B-B491-1464CB18CF5B}" srcOrd="0" destOrd="0" parTransId="{37BBFAF1-C2B5-C44E-BFC7-AC3ABC6480C4}" sibTransId="{3AB1878F-875C-F049-98D6-FA310CCB4A52}"/>
    <dgm:cxn modelId="{C0374F71-41CE-1F42-A14D-2081AEF596B9}" type="presParOf" srcId="{64DF53A5-996B-3C43-95DE-C94C3081E872}" destId="{A35BFA2B-5BBE-0048-B167-122D344FF65E}" srcOrd="0" destOrd="0" presId="urn:microsoft.com/office/officeart/2005/8/layout/vList4#1"/>
    <dgm:cxn modelId="{369B1AB7-834A-F74F-9F1C-088A7CF5BF9D}" type="presParOf" srcId="{A35BFA2B-5BBE-0048-B167-122D344FF65E}" destId="{21342358-06D8-B74C-A022-2B12D1A22B34}" srcOrd="0" destOrd="0" presId="urn:microsoft.com/office/officeart/2005/8/layout/vList4#1"/>
    <dgm:cxn modelId="{5E060FBA-9F17-E840-B1A1-E0C35256BB90}" type="presParOf" srcId="{A35BFA2B-5BBE-0048-B167-122D344FF65E}" destId="{70592FBA-6323-F74E-A840-607DA3D5A607}" srcOrd="1" destOrd="0" presId="urn:microsoft.com/office/officeart/2005/8/layout/vList4#1"/>
    <dgm:cxn modelId="{34B8402B-B6A2-6B43-A693-C085BAB0A27E}" type="presParOf" srcId="{A35BFA2B-5BBE-0048-B167-122D344FF65E}" destId="{8543B421-9824-9B40-AB64-F36214E0FE68}" srcOrd="2" destOrd="0" presId="urn:microsoft.com/office/officeart/2005/8/layout/vList4#1"/>
    <dgm:cxn modelId="{8FBCD17A-94F4-B64A-AD3F-55715D873D5E}" type="presParOf" srcId="{64DF53A5-996B-3C43-95DE-C94C3081E872}" destId="{54BE8FD5-98A9-6C4A-B652-D54D97D05E9E}" srcOrd="1" destOrd="0" presId="urn:microsoft.com/office/officeart/2005/8/layout/vList4#1"/>
    <dgm:cxn modelId="{EAF2978A-70CE-8C45-9F6B-524B88AF1CF3}" type="presParOf" srcId="{64DF53A5-996B-3C43-95DE-C94C3081E872}" destId="{94C701FD-B641-6B45-8A75-E332CB9EB297}" srcOrd="2" destOrd="0" presId="urn:microsoft.com/office/officeart/2005/8/layout/vList4#1"/>
    <dgm:cxn modelId="{DDDDB5F7-CB6C-3D49-A36D-5ECC88684508}" type="presParOf" srcId="{94C701FD-B641-6B45-8A75-E332CB9EB297}" destId="{13CF4C51-11A5-7547-9A73-E0877B3C97A7}" srcOrd="0" destOrd="0" presId="urn:microsoft.com/office/officeart/2005/8/layout/vList4#1"/>
    <dgm:cxn modelId="{2C7BDE45-7267-A840-9957-B8A059512804}" type="presParOf" srcId="{94C701FD-B641-6B45-8A75-E332CB9EB297}" destId="{63F78801-4AFB-2849-90F4-6C1D024E704D}" srcOrd="1" destOrd="0" presId="urn:microsoft.com/office/officeart/2005/8/layout/vList4#1"/>
    <dgm:cxn modelId="{C28B8930-642C-0F43-AE52-31DE3956A6B2}" type="presParOf" srcId="{94C701FD-B641-6B45-8A75-E332CB9EB297}" destId="{11D29F83-C663-7C43-8200-0417DD2B7168}" srcOrd="2" destOrd="0" presId="urn:microsoft.com/office/officeart/2005/8/layout/vList4#1"/>
    <dgm:cxn modelId="{296451EF-E561-E749-B82E-F7E258579EAF}" type="presParOf" srcId="{64DF53A5-996B-3C43-95DE-C94C3081E872}" destId="{0B6E2FF4-E96B-B94C-87CD-AF66AB6A8D22}" srcOrd="3" destOrd="0" presId="urn:microsoft.com/office/officeart/2005/8/layout/vList4#1"/>
    <dgm:cxn modelId="{210D1C9A-6889-E74B-B520-C22BFBB0FE19}" type="presParOf" srcId="{64DF53A5-996B-3C43-95DE-C94C3081E872}" destId="{B81988C5-F61B-AA4C-9D6C-6CB54DA9B22B}" srcOrd="4" destOrd="0" presId="urn:microsoft.com/office/officeart/2005/8/layout/vList4#1"/>
    <dgm:cxn modelId="{1308A19C-A5E8-E34A-81F8-95EFFA1607E6}" type="presParOf" srcId="{B81988C5-F61B-AA4C-9D6C-6CB54DA9B22B}" destId="{C78EA043-F4D6-B646-8E0F-507AEF8B5775}" srcOrd="0" destOrd="0" presId="urn:microsoft.com/office/officeart/2005/8/layout/vList4#1"/>
    <dgm:cxn modelId="{064B9702-D917-BD44-B421-6EB3D7295632}" type="presParOf" srcId="{B81988C5-F61B-AA4C-9D6C-6CB54DA9B22B}" destId="{045E7C52-B98D-6847-88F3-10733AC8C51E}" srcOrd="1" destOrd="0" presId="urn:microsoft.com/office/officeart/2005/8/layout/vList4#1"/>
    <dgm:cxn modelId="{38E55300-C2B5-7F4E-A213-0B62F46EAE84}" type="presParOf" srcId="{B81988C5-F61B-AA4C-9D6C-6CB54DA9B22B}" destId="{BD361F7E-4EDB-B847-8600-E3205C792C49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342358-06D8-B74C-A022-2B12D1A22B34}">
      <dsp:nvSpPr>
        <dsp:cNvPr id="0" name=""/>
        <dsp:cNvSpPr/>
      </dsp:nvSpPr>
      <dsp:spPr>
        <a:xfrm>
          <a:off x="0" y="0"/>
          <a:ext cx="8506146" cy="14720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Holly</a:t>
          </a:r>
          <a:endParaRPr lang="en-US" sz="22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Barista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Prefers a true 3-br apmt that allows pets and is close to the subway; somewhat flexible on location 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Budget - $2100</a:t>
          </a:r>
          <a:endParaRPr lang="en-US" sz="1700" kern="1200" dirty="0"/>
        </a:p>
      </dsp:txBody>
      <dsp:txXfrm>
        <a:off x="1848431" y="0"/>
        <a:ext cx="6657714" cy="1472018"/>
      </dsp:txXfrm>
    </dsp:sp>
    <dsp:sp modelId="{70592FBA-6323-F74E-A840-607DA3D5A607}">
      <dsp:nvSpPr>
        <dsp:cNvPr id="0" name=""/>
        <dsp:cNvSpPr/>
      </dsp:nvSpPr>
      <dsp:spPr>
        <a:xfrm>
          <a:off x="147201" y="147201"/>
          <a:ext cx="1701229" cy="117761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5000" b="-25000"/>
          </a:stretch>
        </a:blip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3CF4C51-11A5-7547-9A73-E0877B3C97A7}">
      <dsp:nvSpPr>
        <dsp:cNvPr id="0" name=""/>
        <dsp:cNvSpPr/>
      </dsp:nvSpPr>
      <dsp:spPr>
        <a:xfrm>
          <a:off x="0" y="1619219"/>
          <a:ext cx="8506146" cy="14720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Brian</a:t>
          </a:r>
          <a:endParaRPr lang="en-US" sz="22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Consultant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Prefers a building with AC and elevator that</a:t>
          </a:r>
          <a:r>
            <a:rPr lang="fr-FR" sz="1700" kern="1200" dirty="0" smtClean="0"/>
            <a:t>’</a:t>
          </a:r>
          <a:r>
            <a:rPr lang="en-US" sz="1700" kern="1200" dirty="0" smtClean="0"/>
            <a:t>s close to a subway; flexible on location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Budget - $2150</a:t>
          </a:r>
          <a:endParaRPr lang="en-US" sz="1700" kern="1200" dirty="0"/>
        </a:p>
      </dsp:txBody>
      <dsp:txXfrm>
        <a:off x="1848431" y="1619219"/>
        <a:ext cx="6657714" cy="1472018"/>
      </dsp:txXfrm>
    </dsp:sp>
    <dsp:sp modelId="{63F78801-4AFB-2849-90F4-6C1D024E704D}">
      <dsp:nvSpPr>
        <dsp:cNvPr id="0" name=""/>
        <dsp:cNvSpPr/>
      </dsp:nvSpPr>
      <dsp:spPr>
        <a:xfrm>
          <a:off x="147201" y="1766421"/>
          <a:ext cx="1701229" cy="117761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2000" b="-22000"/>
          </a:stretch>
        </a:blip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78EA043-F4D6-B646-8E0F-507AEF8B5775}">
      <dsp:nvSpPr>
        <dsp:cNvPr id="0" name=""/>
        <dsp:cNvSpPr/>
      </dsp:nvSpPr>
      <dsp:spPr>
        <a:xfrm>
          <a:off x="0" y="3238439"/>
          <a:ext cx="8506146" cy="14720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Tamara</a:t>
          </a:r>
          <a:endParaRPr lang="en-US" sz="22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Associate Brand Manager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Prefers a building with a doorman, laundry, and allows pets; prefers UES and Midtown East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Budget - $2150</a:t>
          </a:r>
          <a:endParaRPr lang="en-US" sz="1700" kern="1200" dirty="0"/>
        </a:p>
      </dsp:txBody>
      <dsp:txXfrm>
        <a:off x="1848431" y="3238439"/>
        <a:ext cx="6657714" cy="1472018"/>
      </dsp:txXfrm>
    </dsp:sp>
    <dsp:sp modelId="{045E7C52-B98D-6847-88F3-10733AC8C51E}">
      <dsp:nvSpPr>
        <dsp:cNvPr id="0" name=""/>
        <dsp:cNvSpPr/>
      </dsp:nvSpPr>
      <dsp:spPr>
        <a:xfrm>
          <a:off x="147201" y="3385641"/>
          <a:ext cx="1701229" cy="117761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4000" b="-34000"/>
          </a:stretch>
        </a:blip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D5BBD0-4F2F-AA4D-AE56-6F23B8327FE4}" type="datetimeFigureOut">
              <a:rPr lang="en-US" smtClean="0"/>
              <a:pPr/>
              <a:t>12/4/2011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420663-8105-504C-BC1A-E67119048C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4340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 see the differences in</a:t>
            </a:r>
            <a:r>
              <a:rPr lang="en-US" baseline="0" dirty="0" smtClean="0"/>
              <a:t> price based on neighborhood</a:t>
            </a:r>
          </a:p>
          <a:p>
            <a:r>
              <a:rPr lang="en-US" baseline="0" dirty="0" smtClean="0"/>
              <a:t>These base prices are based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420663-8105-504C-BC1A-E67119048C6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07838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how another</a:t>
            </a:r>
            <a:r>
              <a:rPr lang="en-US" baseline="0" dirty="0" smtClean="0"/>
              <a:t> team set this page up if we want to copy 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420663-8105-504C-BC1A-E67119048C6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030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E1497C8-62D9-1944-B702-77E97B7643F9}" type="datetimeFigureOut">
              <a:rPr lang="en-US" smtClean="0"/>
              <a:pPr/>
              <a:t>12/4/2011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497C8-62D9-1944-B702-77E97B7643F9}" type="datetimeFigureOut">
              <a:rPr lang="en-US" smtClean="0"/>
              <a:pPr/>
              <a:t>12/4/2011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EF4FD-1FF1-414E-8530-6020EE245D2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E1497C8-62D9-1944-B702-77E97B7643F9}" type="datetimeFigureOut">
              <a:rPr lang="en-US" smtClean="0"/>
              <a:pPr/>
              <a:t>12/4/2011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2EFEF4FD-1FF1-414E-8530-6020EE245D2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497C8-62D9-1944-B702-77E97B7643F9}" type="datetimeFigureOut">
              <a:rPr lang="en-US" smtClean="0"/>
              <a:pPr/>
              <a:t>12/4/2011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EFEF4FD-1FF1-414E-8530-6020EE245D2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497C8-62D9-1944-B702-77E97B7643F9}" type="datetimeFigureOut">
              <a:rPr lang="en-US" smtClean="0"/>
              <a:pPr/>
              <a:t>12/4/2011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E1497C8-62D9-1944-B702-77E97B7643F9}" type="datetimeFigureOut">
              <a:rPr lang="en-US" smtClean="0"/>
              <a:pPr/>
              <a:t>12/4/2011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EFEF4FD-1FF1-414E-8530-6020EE245D2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E1497C8-62D9-1944-B702-77E97B7643F9}" type="datetimeFigureOut">
              <a:rPr lang="en-US" smtClean="0"/>
              <a:pPr/>
              <a:t>12/4/2011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EFEF4FD-1FF1-414E-8530-6020EE245D2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497C8-62D9-1944-B702-77E97B7643F9}" type="datetimeFigureOut">
              <a:rPr lang="en-US" smtClean="0"/>
              <a:pPr/>
              <a:t>12/4/2011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EFEF4FD-1FF1-414E-8530-6020EE245D2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497C8-62D9-1944-B702-77E97B7643F9}" type="datetimeFigureOut">
              <a:rPr lang="en-US" smtClean="0"/>
              <a:pPr/>
              <a:t>12/4/2011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EFEF4FD-1FF1-414E-8530-6020EE245D2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497C8-62D9-1944-B702-77E97B7643F9}" type="datetimeFigureOut">
              <a:rPr lang="en-US" smtClean="0"/>
              <a:pPr/>
              <a:t>12/4/2011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EFEF4FD-1FF1-414E-8530-6020EE245D2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E1497C8-62D9-1944-B702-77E97B7643F9}" type="datetimeFigureOut">
              <a:rPr lang="en-US" smtClean="0"/>
              <a:pPr/>
              <a:t>12/4/2011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2EFEF4FD-1FF1-414E-8530-6020EE245D2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E1497C8-62D9-1944-B702-77E97B7643F9}" type="datetimeFigureOut">
              <a:rPr lang="en-US" smtClean="0"/>
              <a:pPr/>
              <a:t>12/4/2011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EFEF4FD-1FF1-414E-8530-6020EE245D2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4" r:id="rId1"/>
    <p:sldLayoutId id="2147483945" r:id="rId2"/>
    <p:sldLayoutId id="2147483946" r:id="rId3"/>
    <p:sldLayoutId id="2147483947" r:id="rId4"/>
    <p:sldLayoutId id="2147483948" r:id="rId5"/>
    <p:sldLayoutId id="2147483949" r:id="rId6"/>
    <p:sldLayoutId id="2147483950" r:id="rId7"/>
    <p:sldLayoutId id="2147483951" r:id="rId8"/>
    <p:sldLayoutId id="2147483952" r:id="rId9"/>
    <p:sldLayoutId id="2147483953" r:id="rId10"/>
    <p:sldLayoutId id="2147483954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Apartment Bingo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1819" y="5443164"/>
            <a:ext cx="6400800" cy="741764"/>
          </a:xfrm>
        </p:spPr>
        <p:txBody>
          <a:bodyPr/>
          <a:lstStyle/>
          <a:p>
            <a:pPr algn="r"/>
            <a:r>
              <a:rPr lang="en-US" dirty="0" smtClean="0"/>
              <a:t>Holly Bolgar, Brian Gioia, Tamara Lee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34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7791" y="72024"/>
            <a:ext cx="8444773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Winning Combination?</a:t>
            </a:r>
            <a:br>
              <a:rPr lang="en-US" dirty="0" smtClean="0"/>
            </a:br>
            <a:r>
              <a:rPr lang="en-US" dirty="0" smtClean="0"/>
              <a:t>Everything Tamara wants but in the UWS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8627776"/>
              </p:ext>
            </p:extLst>
          </p:nvPr>
        </p:nvGraphicFramePr>
        <p:xfrm>
          <a:off x="1028698" y="1350197"/>
          <a:ext cx="7025539" cy="2846216"/>
        </p:xfrm>
        <a:graphic>
          <a:graphicData uri="http://schemas.openxmlformats.org/drawingml/2006/table">
            <a:tbl>
              <a:tblPr/>
              <a:tblGrid>
                <a:gridCol w="1562847"/>
                <a:gridCol w="605349"/>
                <a:gridCol w="570425"/>
                <a:gridCol w="605349"/>
                <a:gridCol w="654824"/>
                <a:gridCol w="605349"/>
                <a:gridCol w="605349"/>
                <a:gridCol w="605349"/>
                <a:gridCol w="605349"/>
                <a:gridCol w="605349"/>
              </a:tblGrid>
              <a:tr h="128624"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Selected Optimal Apartment Average Neighborhood and Amenity Costs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28624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38587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UES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UWS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Midtown East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Greenwich Village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West Village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Chelsea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Gramercy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East Village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BK (Cobble Hill)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25724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effectLst/>
                          <a:latin typeface="Verdana"/>
                        </a:rPr>
                        <a:t>Neighborhood Selected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Selected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25724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2-bedroom with false wall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286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3-bedroom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4200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286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Elevator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300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286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AC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200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286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Doorman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300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286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Close to subway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100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286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1st floor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286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2nd-5th FL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286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6th-10th FL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286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11th+ FL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400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286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Laundry in building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150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286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Pets allowed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100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286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Total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        -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 $ 5,750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        -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         -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        -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        -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        -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        -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        -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679915"/>
              </p:ext>
            </p:extLst>
          </p:nvPr>
        </p:nvGraphicFramePr>
        <p:xfrm>
          <a:off x="3187699" y="4235423"/>
          <a:ext cx="2984501" cy="2560320"/>
        </p:xfrm>
        <a:graphic>
          <a:graphicData uri="http://schemas.openxmlformats.org/drawingml/2006/table">
            <a:tbl>
              <a:tblPr/>
              <a:tblGrid>
                <a:gridCol w="1666761"/>
                <a:gridCol w="534219"/>
                <a:gridCol w="455867"/>
                <a:gridCol w="327654"/>
              </a:tblGrid>
              <a:tr h="234077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How many preferences are accommodated for each roommate?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703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1703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effectLst/>
                          <a:latin typeface="Verdana"/>
                        </a:rPr>
                        <a:t>Priority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effectLst/>
                          <a:latin typeface="Verdana"/>
                        </a:rPr>
                        <a:t>Brian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effectLst/>
                          <a:latin typeface="Verdana"/>
                        </a:rPr>
                        <a:t>Tamara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effectLst/>
                          <a:latin typeface="Verdana"/>
                        </a:rPr>
                        <a:t>Holly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1703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Base 2 BR Price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1703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Base 3 BR Price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0.10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0.05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0.15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1703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Elevator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0.10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0.10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0.10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1703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AC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0.30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0.05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0.05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1703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Doorman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0.05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0.15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0.10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1703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Close to Subway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0.20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0.20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0.20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1703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1st Floor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1703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2-5 FL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1703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6-10 FL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1703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11 + FL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0.10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0.10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1703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Laundry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0.25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0.05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1703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Pets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0.20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0.15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23407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effectLst/>
                          <a:latin typeface="Verdana"/>
                        </a:rPr>
                        <a:t>Total Preferences Accommodated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 dirty="0">
                          <a:effectLst/>
                          <a:latin typeface="Verdana"/>
                        </a:rPr>
                        <a:t>85%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 dirty="0">
                          <a:effectLst/>
                          <a:latin typeface="Verdana"/>
                        </a:rPr>
                        <a:t>100%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 dirty="0">
                          <a:effectLst/>
                          <a:latin typeface="Verdana"/>
                        </a:rPr>
                        <a:t>90%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1703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1703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Selected Neighborhood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UWS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1703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Neighborhood Location Penalty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250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effectLst/>
                          <a:latin typeface="Verdana"/>
                        </a:rPr>
                        <a:t>250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709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Result? Pure Roommate Bliss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2445" y="1714499"/>
            <a:ext cx="6216276" cy="466220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8339" y="1846680"/>
            <a:ext cx="1199903" cy="13551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50375" t="23999" r="21587" b="50668"/>
          <a:stretch/>
        </p:blipFill>
        <p:spPr>
          <a:xfrm>
            <a:off x="5627769" y="1994845"/>
            <a:ext cx="1284231" cy="15641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l="26405" t="12780" r="30342" b="57748"/>
          <a:stretch/>
        </p:blipFill>
        <p:spPr>
          <a:xfrm rot="20900335">
            <a:off x="1842973" y="2303341"/>
            <a:ext cx="1499616" cy="1362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94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2337455" y="1517647"/>
            <a:ext cx="4221386" cy="5178233"/>
            <a:chOff x="2337455" y="1571687"/>
            <a:chExt cx="4221386" cy="5178233"/>
          </a:xfrm>
        </p:grpSpPr>
        <p:grpSp>
          <p:nvGrpSpPr>
            <p:cNvPr id="10" name="Group 9"/>
            <p:cNvGrpSpPr/>
            <p:nvPr/>
          </p:nvGrpSpPr>
          <p:grpSpPr>
            <a:xfrm>
              <a:off x="2337455" y="1571687"/>
              <a:ext cx="4221386" cy="5178233"/>
              <a:chOff x="2337455" y="1693277"/>
              <a:chExt cx="4221386" cy="5178233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337455" y="1693277"/>
                <a:ext cx="4221386" cy="5178233"/>
              </a:xfrm>
              <a:prstGeom prst="rect">
                <a:avLst/>
              </a:prstGeom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2337455" y="1706787"/>
                <a:ext cx="4221386" cy="477054"/>
              </a:xfrm>
              <a:prstGeom prst="rect">
                <a:avLst/>
              </a:prstGeom>
              <a:solidFill>
                <a:srgbClr val="00009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500" dirty="0" smtClean="0">
                    <a:solidFill>
                      <a:schemeClr val="bg1"/>
                    </a:solidFill>
                    <a:latin typeface="Comic Sans MS"/>
                    <a:cs typeface="Comic Sans MS"/>
                  </a:rPr>
                  <a:t>NYC HIPSTER BINGO</a:t>
                </a:r>
                <a:endParaRPr lang="en-US" sz="2500" dirty="0">
                  <a:solidFill>
                    <a:schemeClr val="bg1"/>
                  </a:solidFill>
                  <a:latin typeface="Comic Sans MS"/>
                  <a:cs typeface="Comic Sans MS"/>
                </a:endParaRPr>
              </a:p>
            </p:txBody>
          </p:sp>
        </p:grp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87380" y="3367240"/>
              <a:ext cx="476508" cy="60469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85435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Three’s Company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83760"/>
            <a:ext cx="8153400" cy="4495800"/>
          </a:xfrm>
        </p:spPr>
        <p:txBody>
          <a:bodyPr>
            <a:normAutofit/>
          </a:bodyPr>
          <a:lstStyle/>
          <a:p>
            <a:r>
              <a:rPr lang="en-US" dirty="0" smtClean="0"/>
              <a:t>Holly, Brian and Tamara want to live together but have different preferences on amenities and location</a:t>
            </a:r>
          </a:p>
          <a:p>
            <a:r>
              <a:rPr lang="en-US" dirty="0" smtClean="0"/>
              <a:t>Every time the three go apartment hunting, there is always an argument – one time it got physical (Holly hates the Upper West Side).</a:t>
            </a:r>
          </a:p>
          <a:p>
            <a:r>
              <a:rPr lang="en-US" dirty="0" smtClean="0"/>
              <a:t>Need to find a way to maximize the preferences of all three while staying below budget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09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 the Future Roommates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632537728"/>
              </p:ext>
            </p:extLst>
          </p:nvPr>
        </p:nvGraphicFramePr>
        <p:xfrm>
          <a:off x="457200" y="1888405"/>
          <a:ext cx="8506146" cy="47104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2932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6455993"/>
              </p:ext>
            </p:extLst>
          </p:nvPr>
        </p:nvGraphicFramePr>
        <p:xfrm>
          <a:off x="150310" y="1866377"/>
          <a:ext cx="8855904" cy="3883945"/>
        </p:xfrm>
        <a:graphic>
          <a:graphicData uri="http://schemas.openxmlformats.org/drawingml/2006/table">
            <a:tbl>
              <a:tblPr/>
              <a:tblGrid>
                <a:gridCol w="855176"/>
                <a:gridCol w="1626041"/>
                <a:gridCol w="698596"/>
                <a:gridCol w="698596"/>
                <a:gridCol w="698596"/>
                <a:gridCol w="713652"/>
                <a:gridCol w="698596"/>
                <a:gridCol w="698596"/>
                <a:gridCol w="698596"/>
                <a:gridCol w="698596"/>
                <a:gridCol w="770863"/>
              </a:tblGrid>
              <a:tr h="248005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effectLst/>
                        <a:latin typeface="Verdana"/>
                      </a:endParaRP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effectLst/>
                        <a:latin typeface="Verdana"/>
                      </a:endParaRP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effectLst/>
                          <a:latin typeface="Verdana"/>
                        </a:rPr>
                        <a:t>Neighborhood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2240"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effectLst/>
                        <a:latin typeface="Verdana"/>
                      </a:endParaRP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effectLst/>
                        <a:latin typeface="Verdana"/>
                      </a:endParaRP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UES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UWS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Midtown East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Greenwich Village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West Village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Chelsea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Gramercy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East Village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BK (Cobble Hill)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064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effectLst/>
                        <a:latin typeface="Verdana"/>
                      </a:endParaRP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effectLst/>
                        <a:latin typeface="Verdana"/>
                      </a:endParaRP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05064">
                <a:tc rowSpan="12"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effectLst/>
                          <a:latin typeface="Verdana"/>
                        </a:rPr>
                        <a:t>Feature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2-bedroom with false </a:t>
                      </a:r>
                      <a:r>
                        <a:rPr lang="en-US" sz="900" b="0" i="0" u="none" strike="noStrike" dirty="0" smtClean="0">
                          <a:effectLst/>
                          <a:latin typeface="Verdana"/>
                        </a:rPr>
                        <a:t>wall*</a:t>
                      </a:r>
                      <a:endParaRPr lang="en-US" sz="900" b="0" i="0" u="none" strike="noStrike" dirty="0">
                        <a:effectLst/>
                        <a:latin typeface="Verdana"/>
                      </a:endParaRP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3100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3700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4500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4300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5200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5200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4000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3400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3200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06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3-</a:t>
                      </a:r>
                      <a:r>
                        <a:rPr lang="en-US" sz="900" b="0" i="0" u="none" strike="noStrike" dirty="0" smtClean="0">
                          <a:effectLst/>
                          <a:latin typeface="Verdana"/>
                        </a:rPr>
                        <a:t>bedroom*</a:t>
                      </a:r>
                      <a:endParaRPr lang="en-US" sz="900" b="0" i="0" u="none" strike="noStrike" dirty="0">
                        <a:effectLst/>
                        <a:latin typeface="Verdana"/>
                      </a:endParaRP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3600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4200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5000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4800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5700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5700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4500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3900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3700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06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Elevator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300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300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300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600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600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400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400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650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400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06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AC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200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200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400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500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500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200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400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500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400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06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Doorman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300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300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300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500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500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200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200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600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400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06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Close to subway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200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100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200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100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100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200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06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1st floor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-500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-500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-500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-500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-200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-500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-500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-200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-200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06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2nd-5th FL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06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6th-10th FL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300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300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300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500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500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300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300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500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300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06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11th+ FL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400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400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400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600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600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400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400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600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400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06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Laundry in building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150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150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150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300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300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150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150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300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200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06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Pets allowed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100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100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100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-100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-100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100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100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-100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-100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3934">
                <a:tc>
                  <a:txBody>
                    <a:bodyPr/>
                    <a:lstStyle/>
                    <a:p>
                      <a:pPr algn="l" fontAlgn="ctr"/>
                      <a:endParaRPr lang="en-US" sz="1200" b="1" i="0" u="none" strike="noStrike" dirty="0">
                        <a:effectLst/>
                        <a:latin typeface="Verdana"/>
                      </a:endParaRP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Max 2-bed total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 4,350.00 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 4,850.00 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 5,950.00 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  6,100.00 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 7,100.00 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 6,250.00 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 5,350.00 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 5,550.00 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   4,500.00 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3934">
                <a:tc>
                  <a:txBody>
                    <a:bodyPr/>
                    <a:lstStyle/>
                    <a:p>
                      <a:pPr algn="l" fontAlgn="ctr"/>
                      <a:endParaRPr lang="en-US" sz="1200" b="1" i="0" u="none" strike="noStrike" dirty="0">
                        <a:effectLst/>
                        <a:latin typeface="Verdana"/>
                      </a:endParaRP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Max 3-bed total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 4,850.00 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 5,350.00 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 6,450.00 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  6,600.00 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 7,600.00 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 6,750.00 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 5,850.00 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 6,050.00 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/>
                        </a:rPr>
                        <a:t>   5,000.00 </a:t>
                      </a:r>
                    </a:p>
                  </a:txBody>
                  <a:tcPr marL="8398" marR="8398" marT="83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907" y="228600"/>
            <a:ext cx="8293141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Avg Cost per Feature by Neighborhood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576986" y="2947756"/>
            <a:ext cx="6456254" cy="219029"/>
          </a:xfrm>
          <a:prstGeom prst="rect">
            <a:avLst/>
          </a:prstGeom>
          <a:noFill/>
          <a:ln>
            <a:solidFill>
              <a:srgbClr val="CF070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939349" y="3755608"/>
            <a:ext cx="6080378" cy="219029"/>
          </a:xfrm>
          <a:prstGeom prst="rect">
            <a:avLst/>
          </a:prstGeom>
          <a:noFill/>
          <a:ln>
            <a:solidFill>
              <a:srgbClr val="CF070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337019" y="5552360"/>
            <a:ext cx="6669195" cy="219029"/>
          </a:xfrm>
          <a:prstGeom prst="rect">
            <a:avLst/>
          </a:prstGeom>
          <a:noFill/>
          <a:ln>
            <a:solidFill>
              <a:srgbClr val="CF070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13369" y="6174058"/>
            <a:ext cx="6080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*base apartment costs are average monthly costs from Zillow.com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477090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 xmlns:mv="urn:schemas-microsoft-com:mac:vml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520" y="61696"/>
            <a:ext cx="8943584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Input Worksheet to Identify Preferences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2576167"/>
              </p:ext>
            </p:extLst>
          </p:nvPr>
        </p:nvGraphicFramePr>
        <p:xfrm>
          <a:off x="2623633" y="1871707"/>
          <a:ext cx="6112701" cy="4679398"/>
        </p:xfrm>
        <a:graphic>
          <a:graphicData uri="http://schemas.openxmlformats.org/drawingml/2006/table">
            <a:tbl>
              <a:tblPr/>
              <a:tblGrid>
                <a:gridCol w="2602674"/>
                <a:gridCol w="1217765"/>
                <a:gridCol w="1146131"/>
                <a:gridCol w="1146131"/>
              </a:tblGrid>
              <a:tr h="12276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Input Directions: 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</a:tr>
              <a:tr h="122762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Please fill out the right most available column with your information and preferences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9983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</a:tr>
              <a:tr h="12998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Name: 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Brian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Tamara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Holly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</a:tr>
              <a:tr h="12998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Neighborhood that you work in: 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Midtown West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Westchester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West Village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</a:tr>
              <a:tr h="12998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Maximum rent you are willing to pay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 $               2,150 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 $             2,150 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 $             2,100 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</a:tr>
              <a:tr h="122762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</a:tr>
              <a:tr h="12276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 dirty="0">
                          <a:effectLst/>
                          <a:latin typeface="Verdana"/>
                        </a:rPr>
                        <a:t>Apartment feature preferences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</a:tr>
              <a:tr h="122762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Allocate 100 points to the following features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</a:tr>
              <a:tr h="129983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600" b="0" i="1" u="none" strike="noStrike" dirty="0">
                          <a:effectLst/>
                          <a:latin typeface="Verdana"/>
                        </a:rPr>
                        <a:t>*allocate more points to the features that are more important to you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</a:tr>
              <a:tr h="12276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2-bedroom with false wall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</a:tr>
              <a:tr h="12276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3-bedroom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10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5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15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</a:tr>
              <a:tr h="12276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Elevator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10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10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10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</a:tr>
              <a:tr h="12276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AC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30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5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5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</a:tr>
              <a:tr h="12276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Doorman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5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15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10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</a:tr>
              <a:tr h="12276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Close to subway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20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20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20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</a:tr>
              <a:tr h="12276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1st floor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</a:tr>
              <a:tr h="12276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2nd-5th FL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10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</a:tr>
              <a:tr h="12276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6th-10th FL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5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10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</a:tr>
              <a:tr h="12276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11th+ FL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10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10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</a:tr>
              <a:tr h="12276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Laundry in building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25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5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</a:tr>
              <a:tr h="12998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Pets allowed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20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15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</a:tr>
              <a:tr h="12276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 dirty="0">
                          <a:effectLst/>
                          <a:latin typeface="Verdana"/>
                        </a:rPr>
                        <a:t>SUM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 dirty="0">
                          <a:effectLst/>
                          <a:latin typeface="Verdana"/>
                        </a:rPr>
                        <a:t>100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 dirty="0">
                          <a:effectLst/>
                          <a:latin typeface="Verdana"/>
                        </a:rPr>
                        <a:t>100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 dirty="0">
                          <a:effectLst/>
                          <a:latin typeface="Verdana"/>
                        </a:rPr>
                        <a:t>100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</a:tr>
              <a:tr h="12276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1" u="none" strike="noStrike" dirty="0">
                          <a:effectLst/>
                          <a:latin typeface="Verdana"/>
                        </a:rPr>
                        <a:t>Check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 dirty="0">
                          <a:effectLst/>
                          <a:latin typeface="Verdana"/>
                        </a:rPr>
                        <a:t>Good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 dirty="0">
                          <a:effectLst/>
                          <a:latin typeface="Verdana"/>
                        </a:rPr>
                        <a:t>Good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 dirty="0">
                          <a:effectLst/>
                          <a:latin typeface="Verdana"/>
                        </a:rPr>
                        <a:t>Good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</a:tr>
              <a:tr h="122762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</a:tr>
              <a:tr h="12276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Apartment location preferences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</a:tr>
              <a:tr h="122762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Assign penalties of 0,250,500,750,or 1000 to each neighborhood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</a:tr>
              <a:tr h="209419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600" b="0" i="1" u="none" strike="noStrike" dirty="0">
                          <a:effectLst/>
                          <a:latin typeface="Verdana"/>
                        </a:rPr>
                        <a:t>*For example, if you would love to live in a neighborhood assign 0 for a penalty, if you don't prefer the 'hood but also don't mind it assign 500, and it if would negatively impact your life, assign 1000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276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UES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500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1000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</a:tr>
              <a:tr h="12276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UWS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250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250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</a:tr>
              <a:tr h="12276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Midtown East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500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1000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</a:tr>
              <a:tr h="12276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Greenwich Village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1000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</a:tr>
              <a:tr h="12276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West Village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1000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</a:tr>
              <a:tr h="12276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Chelsea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1000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</a:tr>
              <a:tr h="12276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Gramercy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500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500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250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</a:tr>
              <a:tr h="12276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East Village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500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1000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</a:tr>
              <a:tr h="12998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BK (Cobble Hill)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1000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6985" marR="6985" marT="69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  <a:alpha val="18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Right Arrow 7"/>
          <p:cNvSpPr/>
          <p:nvPr/>
        </p:nvSpPr>
        <p:spPr>
          <a:xfrm>
            <a:off x="2233201" y="2427268"/>
            <a:ext cx="2914735" cy="322837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>
            <a:off x="2256447" y="4038745"/>
            <a:ext cx="2908770" cy="322837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ight Arrow 9"/>
          <p:cNvSpPr/>
          <p:nvPr/>
        </p:nvSpPr>
        <p:spPr>
          <a:xfrm>
            <a:off x="2256447" y="5866382"/>
            <a:ext cx="2905002" cy="322837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25376" y="1458934"/>
            <a:ext cx="37794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The input worksheet requires each roommate to enter: 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58307" y="2247910"/>
            <a:ext cx="16776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Work location and monthly rent budget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06449" y="3712179"/>
            <a:ext cx="21078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Amenity Preferences (allocate 100 points across 12 features) 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17771" y="5400989"/>
            <a:ext cx="20154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Apartment location preferences (in the form of a penalty)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09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6"/>
            <a:ext cx="8229600" cy="1143000"/>
          </a:xfrm>
        </p:spPr>
        <p:txBody>
          <a:bodyPr/>
          <a:lstStyle/>
          <a:p>
            <a:r>
              <a:rPr lang="en-US" dirty="0" smtClean="0"/>
              <a:t>What the Model Does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064228"/>
            <a:ext cx="8229600" cy="4708525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rgbClr val="CF070C"/>
                </a:solidFill>
              </a:rPr>
              <a:t>Objective</a:t>
            </a:r>
            <a:r>
              <a:rPr lang="en-US" dirty="0" smtClean="0"/>
              <a:t> function is to maximize total satisfaction (i.e., amenity satisfaction less location and typical apartment feature penalties)</a:t>
            </a:r>
          </a:p>
          <a:p>
            <a:r>
              <a:rPr lang="en-US" dirty="0" smtClean="0"/>
              <a:t>The </a:t>
            </a:r>
            <a:r>
              <a:rPr lang="en-US" dirty="0" smtClean="0">
                <a:solidFill>
                  <a:srgbClr val="0000FF"/>
                </a:solidFill>
              </a:rPr>
              <a:t>decision variables </a:t>
            </a:r>
            <a:r>
              <a:rPr lang="en-US" dirty="0" smtClean="0"/>
              <a:t>focus on selecting optimal amenities and a neighborhood (1=selected, 0=not selected)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Constraints</a:t>
            </a:r>
          </a:p>
          <a:p>
            <a:pPr lvl="1"/>
            <a:r>
              <a:rPr lang="en-US" dirty="0" smtClean="0"/>
              <a:t>Only one neighborhood can be selected</a:t>
            </a:r>
          </a:p>
          <a:p>
            <a:pPr lvl="1"/>
            <a:r>
              <a:rPr lang="en-US" dirty="0" smtClean="0"/>
              <a:t>The optimal apartment combination can be a 2-bedroom OR a 3-bedroom</a:t>
            </a:r>
          </a:p>
          <a:p>
            <a:pPr lvl="1"/>
            <a:r>
              <a:rPr lang="en-US" dirty="0" smtClean="0"/>
              <a:t>Only one optimal range of acceptable floors the apartment is located on can be selected</a:t>
            </a:r>
          </a:p>
          <a:p>
            <a:pPr lvl="1"/>
            <a:r>
              <a:rPr lang="en-US" dirty="0" smtClean="0"/>
              <a:t>Total average cost for the optimal apartment must be at or below our rent budget</a:t>
            </a:r>
          </a:p>
          <a:p>
            <a:r>
              <a:rPr lang="en-US" dirty="0" smtClean="0">
                <a:solidFill>
                  <a:srgbClr val="A322DC"/>
                </a:solidFill>
              </a:rPr>
              <a:t>Penalties</a:t>
            </a:r>
            <a:r>
              <a:rPr lang="en-US" dirty="0" smtClean="0"/>
              <a:t> exist if the following combinations aren’t satisfied</a:t>
            </a:r>
          </a:p>
          <a:p>
            <a:pPr lvl="1"/>
            <a:r>
              <a:rPr lang="en-US" dirty="0" smtClean="0"/>
              <a:t>An apartment located on the 6</a:t>
            </a:r>
            <a:r>
              <a:rPr lang="en-US" baseline="30000" dirty="0" smtClean="0"/>
              <a:t>th</a:t>
            </a:r>
            <a:r>
              <a:rPr lang="en-US" dirty="0" smtClean="0"/>
              <a:t> floor or above should also have an elevator</a:t>
            </a:r>
          </a:p>
          <a:p>
            <a:pPr lvl="1"/>
            <a:r>
              <a:rPr lang="en-US" dirty="0" smtClean="0"/>
              <a:t>An apartment with a doorman should also have an elevator</a:t>
            </a:r>
          </a:p>
          <a:p>
            <a:pPr lvl="1"/>
            <a:r>
              <a:rPr lang="en-US" dirty="0" smtClean="0"/>
              <a:t>An apartment located in a less desirable location has a larger neighborhood penalty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78772" y="1154394"/>
            <a:ext cx="1532819" cy="8034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Total Satisfaction</a:t>
            </a:r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2312333" y="1183592"/>
            <a:ext cx="1209087" cy="8034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Total Amenities Score</a:t>
            </a:r>
            <a:endParaRPr lang="en-US" b="1" dirty="0"/>
          </a:p>
        </p:txBody>
      </p:sp>
      <p:sp>
        <p:nvSpPr>
          <p:cNvPr id="6" name="Rectangle 5"/>
          <p:cNvSpPr/>
          <p:nvPr/>
        </p:nvSpPr>
        <p:spPr>
          <a:xfrm>
            <a:off x="4088987" y="1276866"/>
            <a:ext cx="1854802" cy="6517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Neighborhood Penalty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827905" y="1216828"/>
            <a:ext cx="4844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=</a:t>
            </a:r>
            <a:endParaRPr lang="en-US" sz="4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071180" y="1218292"/>
            <a:ext cx="3452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-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646518" y="926926"/>
            <a:ext cx="2040282" cy="1112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Lack of Expected Feature Combination Penalty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571524" y="1220380"/>
            <a:ext cx="3452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247709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2226"/>
            <a:ext cx="8229600" cy="1143000"/>
          </a:xfrm>
        </p:spPr>
        <p:txBody>
          <a:bodyPr/>
          <a:lstStyle/>
          <a:p>
            <a:r>
              <a:rPr lang="en-US" dirty="0" smtClean="0"/>
              <a:t>How the Model Works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4395705"/>
              </p:ext>
            </p:extLst>
          </p:nvPr>
        </p:nvGraphicFramePr>
        <p:xfrm>
          <a:off x="425886" y="1513282"/>
          <a:ext cx="8311019" cy="5256110"/>
        </p:xfrm>
        <a:graphic>
          <a:graphicData uri="http://schemas.openxmlformats.org/drawingml/2006/table">
            <a:tbl>
              <a:tblPr/>
              <a:tblGrid>
                <a:gridCol w="1734868"/>
                <a:gridCol w="717564"/>
                <a:gridCol w="608566"/>
                <a:gridCol w="753895"/>
                <a:gridCol w="157441"/>
                <a:gridCol w="245244"/>
                <a:gridCol w="157441"/>
                <a:gridCol w="339102"/>
                <a:gridCol w="2724923"/>
                <a:gridCol w="871975"/>
              </a:tblGrid>
              <a:tr h="1019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Apartment Bingo Model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97546"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US" sz="700" b="0" i="1" u="none" strike="noStrike" dirty="0">
                          <a:effectLst/>
                          <a:latin typeface="Verdana"/>
                        </a:rPr>
                        <a:t>*Determine what type of apartment and in which each neighborhood would best fit for you and your 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01933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019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Total Rent Budget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 $   6,400 </a:t>
                      </a:r>
                    </a:p>
                  </a:txBody>
                  <a:tcPr marL="7052" marR="7052" marT="70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01933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2589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 dirty="0">
                          <a:effectLst/>
                          <a:latin typeface="Verdana"/>
                        </a:rPr>
                        <a:t>Apartment Features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 dirty="0">
                          <a:effectLst/>
                          <a:latin typeface="Verdana"/>
                        </a:rPr>
                        <a:t>Total Priority Score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 dirty="0">
                          <a:effectLst/>
                          <a:latin typeface="Verdana"/>
                        </a:rPr>
                        <a:t>Total Penalty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 dirty="0">
                          <a:effectLst/>
                          <a:latin typeface="Verdana"/>
                        </a:rPr>
                        <a:t>Decision Variable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Amenity Satisfaction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2750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019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2-bedroom with false wall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7052" marR="7052" marT="7052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1</a:t>
                      </a:r>
                    </a:p>
                  </a:txBody>
                  <a:tcPr marL="7052" marR="7052" marT="7052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=</a:t>
                      </a:r>
                    </a:p>
                  </a:txBody>
                  <a:tcPr marL="7052" marR="7052" marT="70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1</a:t>
                      </a:r>
                    </a:p>
                  </a:txBody>
                  <a:tcPr marL="7052" marR="7052" marT="70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Location Penalty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-500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019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3-bedroom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300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1</a:t>
                      </a:r>
                    </a:p>
                  </a:txBody>
                  <a:tcPr marL="7052" marR="7052" marT="7052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6th floor and above no elevator penalty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019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Elevator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300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1</a:t>
                      </a:r>
                    </a:p>
                  </a:txBody>
                  <a:tcPr marL="7052" marR="7052" marT="7052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1</a:t>
                      </a:r>
                    </a:p>
                  </a:txBody>
                  <a:tcPr marL="7052" marR="7052" marT="7052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&lt;=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1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Doorman building w/o elevator penalty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019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AC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400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1</a:t>
                      </a:r>
                    </a:p>
                  </a:txBody>
                  <a:tcPr marL="7052" marR="7052" marT="7052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1</a:t>
                      </a:r>
                    </a:p>
                  </a:txBody>
                  <a:tcPr marL="7052" marR="7052" marT="7052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&lt;=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1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 dirty="0">
                          <a:effectLst/>
                          <a:latin typeface="Verdana"/>
                        </a:rPr>
                        <a:t>Total Satisfaction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2250</a:t>
                      </a:r>
                    </a:p>
                  </a:txBody>
                  <a:tcPr marL="7052" marR="7052" marT="7052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019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Doorman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300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1</a:t>
                      </a:r>
                    </a:p>
                  </a:txBody>
                  <a:tcPr marL="7052" marR="7052" marT="7052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1</a:t>
                      </a:r>
                    </a:p>
                  </a:txBody>
                  <a:tcPr marL="7052" marR="7052" marT="7052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&lt;=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1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019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Close to subway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600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1</a:t>
                      </a:r>
                    </a:p>
                  </a:txBody>
                  <a:tcPr marL="7052" marR="7052" marT="7052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1</a:t>
                      </a:r>
                    </a:p>
                  </a:txBody>
                  <a:tcPr marL="7052" marR="7052" marT="7052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&lt;=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1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019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1st floor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7052" marR="7052" marT="7052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1</a:t>
                      </a:r>
                    </a:p>
                  </a:txBody>
                  <a:tcPr marL="7052" marR="7052" marT="7052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=</a:t>
                      </a:r>
                    </a:p>
                  </a:txBody>
                  <a:tcPr marL="7052" marR="7052" marT="70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1</a:t>
                      </a:r>
                    </a:p>
                  </a:txBody>
                  <a:tcPr marL="7052" marR="7052" marT="70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019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2nd-5th FL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100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7052" marR="7052" marT="7052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019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6th-10th FL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150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7052" marR="7052" marT="7052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019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11th+ FL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200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1</a:t>
                      </a:r>
                    </a:p>
                  </a:txBody>
                  <a:tcPr marL="7052" marR="7052" marT="7052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019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Laundry in building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300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1</a:t>
                      </a:r>
                    </a:p>
                  </a:txBody>
                  <a:tcPr marL="7052" marR="7052" marT="7052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1</a:t>
                      </a:r>
                    </a:p>
                  </a:txBody>
                  <a:tcPr marL="7052" marR="7052" marT="7052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&lt;=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1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019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Pets allowed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350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1</a:t>
                      </a:r>
                    </a:p>
                  </a:txBody>
                  <a:tcPr marL="7052" marR="7052" marT="7052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1</a:t>
                      </a:r>
                    </a:p>
                  </a:txBody>
                  <a:tcPr marL="7052" marR="7052" marT="7052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&lt;=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1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019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UES</a:t>
                      </a:r>
                    </a:p>
                  </a:txBody>
                  <a:tcPr marL="25390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-1500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7052" marR="7052" marT="7052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1</a:t>
                      </a:r>
                    </a:p>
                  </a:txBody>
                  <a:tcPr marL="7052" marR="7052" marT="7052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=</a:t>
                      </a:r>
                    </a:p>
                  </a:txBody>
                  <a:tcPr marL="7052" marR="7052" marT="70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1</a:t>
                      </a:r>
                    </a:p>
                  </a:txBody>
                  <a:tcPr marL="7052" marR="7052" marT="70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019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UWS</a:t>
                      </a:r>
                    </a:p>
                  </a:txBody>
                  <a:tcPr marL="25390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-500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1</a:t>
                      </a:r>
                    </a:p>
                  </a:txBody>
                  <a:tcPr marL="7052" marR="7052" marT="7052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019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Midtown East</a:t>
                      </a:r>
                    </a:p>
                  </a:txBody>
                  <a:tcPr marL="25390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-1500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7052" marR="7052" marT="7052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019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Greenwich Village</a:t>
                      </a:r>
                    </a:p>
                  </a:txBody>
                  <a:tcPr marL="25390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-1000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7052" marR="7052" marT="7052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019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West Village</a:t>
                      </a:r>
                    </a:p>
                  </a:txBody>
                  <a:tcPr marL="25390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-1000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7052" marR="7052" marT="7052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019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Chelsea</a:t>
                      </a:r>
                    </a:p>
                  </a:txBody>
                  <a:tcPr marL="25390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-1000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7052" marR="7052" marT="7052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019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Gramercy</a:t>
                      </a:r>
                    </a:p>
                  </a:txBody>
                  <a:tcPr marL="25390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-1250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7052" marR="7052" marT="7052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019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East Village</a:t>
                      </a:r>
                    </a:p>
                  </a:txBody>
                  <a:tcPr marL="25390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-1500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7052" marR="7052" marT="7052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019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BK (Cobble Hill)</a:t>
                      </a:r>
                    </a:p>
                  </a:txBody>
                  <a:tcPr marL="25390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-1000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7052" marR="7052" marT="7052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019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Decision Variable Total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9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01933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&lt;=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01933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10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01933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01933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 dirty="0">
                          <a:effectLst/>
                          <a:latin typeface="Verdana"/>
                        </a:rPr>
                        <a:t>Monthly Average Rent of Apartment in: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019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UES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 $         - 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019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UWS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      5,750 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019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Midtown East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            - 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019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Greenwich Village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            - 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019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West Village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            - 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019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Chelsea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            - 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019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Gramercy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            - 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019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East Village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            - 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019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BK (Cobble Hill)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            - 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019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Total Apartment Rent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 $   5,750 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01933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&lt;=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019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Total Rent Budget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effectLst/>
                          <a:latin typeface="Verdana"/>
                        </a:rPr>
                        <a:t> $   6,400 </a:t>
                      </a: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effectLst/>
                        <a:latin typeface="Verdana"/>
                      </a:endParaRPr>
                    </a:p>
                  </a:txBody>
                  <a:tcPr marL="7052" marR="7052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4747364" y="1768893"/>
            <a:ext cx="2567836" cy="369332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US" dirty="0"/>
              <a:t>Maximum Inputted Rent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2943616" y="1970271"/>
            <a:ext cx="180374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162810" y="3939879"/>
            <a:ext cx="3523990" cy="646331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Decision Variables: Amenities Selected for Optimal Apartment 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164898" y="4588858"/>
            <a:ext cx="3523990" cy="646331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Decision Variables: Neighborhood Selected for Optimal Apartment </a:t>
            </a:r>
            <a:endParaRPr lang="en-US" dirty="0"/>
          </a:p>
        </p:txBody>
      </p:sp>
      <p:sp>
        <p:nvSpPr>
          <p:cNvPr id="22" name="Right Brace 21"/>
          <p:cNvSpPr/>
          <p:nvPr/>
        </p:nvSpPr>
        <p:spPr>
          <a:xfrm>
            <a:off x="3983277" y="2439847"/>
            <a:ext cx="237994" cy="134928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ight Brace 22"/>
          <p:cNvSpPr/>
          <p:nvPr/>
        </p:nvSpPr>
        <p:spPr>
          <a:xfrm>
            <a:off x="3985365" y="3798865"/>
            <a:ext cx="237994" cy="1022859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4" name="Straight Arrow Connector 23"/>
          <p:cNvCxnSpPr>
            <a:stCxn id="20" idx="1"/>
          </p:cNvCxnSpPr>
          <p:nvPr/>
        </p:nvCxnSpPr>
        <p:spPr>
          <a:xfrm rot="10800000">
            <a:off x="4223360" y="2800433"/>
            <a:ext cx="939450" cy="14626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10800000">
            <a:off x="4221271" y="4263045"/>
            <a:ext cx="941540" cy="5196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162811" y="3064823"/>
            <a:ext cx="3523990" cy="923330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US" dirty="0"/>
              <a:t>Objection Function: Total Satisfaction Score Based on Optimal Apartment and Priority Scores</a:t>
            </a:r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5164898" y="2800433"/>
            <a:ext cx="2721750" cy="2862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691001" y="5599439"/>
            <a:ext cx="4855925" cy="646331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US" dirty="0" smtClean="0"/>
              <a:t>Total Average Apartment Cost Based on Optimal Neighborhood and Amenity Selection</a:t>
            </a:r>
            <a:endParaRPr lang="en-US" dirty="0"/>
          </a:p>
        </p:txBody>
      </p:sp>
      <p:cxnSp>
        <p:nvCxnSpPr>
          <p:cNvPr id="35" name="Straight Arrow Connector 34"/>
          <p:cNvCxnSpPr/>
          <p:nvPr/>
        </p:nvCxnSpPr>
        <p:spPr>
          <a:xfrm flipH="1" flipV="1">
            <a:off x="2751550" y="5972868"/>
            <a:ext cx="939452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589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0712" y="79142"/>
            <a:ext cx="8229600" cy="1143000"/>
          </a:xfrm>
        </p:spPr>
        <p:txBody>
          <a:bodyPr/>
          <a:lstStyle/>
          <a:p>
            <a:r>
              <a:rPr lang="en-US" dirty="0" smtClean="0"/>
              <a:t>Formulas</a:t>
            </a:r>
            <a:endParaRPr lang="en-US" dirty="0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218" y="1688008"/>
            <a:ext cx="8044389" cy="4769759"/>
          </a:xfrm>
          <a:prstGeom prst="rect">
            <a:avLst/>
          </a:prstGeom>
          <a:solidFill>
            <a:schemeClr val="tx2">
              <a:lumMod val="40000"/>
              <a:lumOff val="60000"/>
              <a:alpha val="20000"/>
            </a:scheme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47709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2024"/>
            <a:ext cx="8229600" cy="1143000"/>
          </a:xfrm>
        </p:spPr>
        <p:txBody>
          <a:bodyPr/>
          <a:lstStyle/>
          <a:p>
            <a:r>
              <a:rPr lang="en-US" dirty="0" smtClean="0"/>
              <a:t>The Functionality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61" t="12157" r="9505" b="11815"/>
          <a:stretch/>
        </p:blipFill>
        <p:spPr bwMode="auto">
          <a:xfrm>
            <a:off x="4865771" y="1975150"/>
            <a:ext cx="3821029" cy="3795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2364245"/>
            <a:ext cx="4343400" cy="3026234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Solver is used to optimize the Total Satisfaction cell</a:t>
            </a:r>
          </a:p>
          <a:p>
            <a:pPr lvl="1"/>
            <a:r>
              <a:rPr lang="en-US" dirty="0" smtClean="0"/>
              <a:t>Total Satisfaction is formulated as the total amenities score minus the neighborhood penalty and lack of expected feature combo penalty</a:t>
            </a:r>
          </a:p>
          <a:p>
            <a:r>
              <a:rPr lang="en-US" dirty="0" smtClean="0"/>
              <a:t>GRG Nonlinear solving method is chosen because the constraints in this model are not linear</a:t>
            </a:r>
          </a:p>
        </p:txBody>
      </p:sp>
    </p:spTree>
    <p:extLst>
      <p:ext uri="{BB962C8B-B14F-4D97-AF65-F5344CB8AC3E}">
        <p14:creationId xmlns:p14="http://schemas.microsoft.com/office/powerpoint/2010/main" val="244682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2067</TotalTime>
  <Words>1460</Words>
  <Application>Microsoft Office PowerPoint</Application>
  <PresentationFormat>On-screen Show (4:3)</PresentationFormat>
  <Paragraphs>686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Median</vt:lpstr>
      <vt:lpstr>Apartment Bingo </vt:lpstr>
      <vt:lpstr>Three’s Company</vt:lpstr>
      <vt:lpstr>Meet the Future Roommates</vt:lpstr>
      <vt:lpstr>Avg Cost per Feature by Neighborhood</vt:lpstr>
      <vt:lpstr>Input Worksheet to Identify Preferences</vt:lpstr>
      <vt:lpstr>What the Model Does</vt:lpstr>
      <vt:lpstr>How the Model Works</vt:lpstr>
      <vt:lpstr>Formulas</vt:lpstr>
      <vt:lpstr>The Functionality</vt:lpstr>
      <vt:lpstr>Winning Combination? Everything Tamara wants but in the UWS</vt:lpstr>
      <vt:lpstr>Result? Pure Roommate Bliss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tamara lee</dc:creator>
  <cp:lastModifiedBy>Holly Bolgar</cp:lastModifiedBy>
  <cp:revision>49</cp:revision>
  <dcterms:created xsi:type="dcterms:W3CDTF">2011-12-05T01:17:15Z</dcterms:created>
  <dcterms:modified xsi:type="dcterms:W3CDTF">2011-12-05T03:33:55Z</dcterms:modified>
</cp:coreProperties>
</file>